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8" r:id="rId2"/>
    <p:sldId id="259" r:id="rId3"/>
    <p:sldId id="257"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62" autoAdjust="0"/>
    <p:restoredTop sz="94624" autoAdjust="0"/>
  </p:normalViewPr>
  <p:slideViewPr>
    <p:cSldViewPr>
      <p:cViewPr varScale="1">
        <p:scale>
          <a:sx n="69" d="100"/>
          <a:sy n="69" d="100"/>
        </p:scale>
        <p:origin x="-141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1DF91A-6A62-4E06-B39F-759BF3863BC9}" type="datetimeFigureOut">
              <a:rPr lang="el-GR" smtClean="0"/>
              <a:pPr/>
              <a:t>7/2/2015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1E65DF-8DE4-43DA-B3A7-CDE2AEAD8CF7}"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989D716C-B4BC-43C6-9C56-069AA19D9424}" type="datetimeFigureOut">
              <a:rPr lang="el-GR" smtClean="0"/>
              <a:pPr/>
              <a:t>7/2/2015</a:t>
            </a:fld>
            <a:endParaRPr lang="el-GR"/>
          </a:p>
        </p:txBody>
      </p:sp>
      <p:sp>
        <p:nvSpPr>
          <p:cNvPr id="19" name="18 - Θέση υποσέλιδου"/>
          <p:cNvSpPr>
            <a:spLocks noGrp="1"/>
          </p:cNvSpPr>
          <p:nvPr>
            <p:ph type="ftr" sz="quarter" idx="11"/>
          </p:nvPr>
        </p:nvSpPr>
        <p:spPr/>
        <p:txBody>
          <a:bodyPr/>
          <a:lstStyle/>
          <a:p>
            <a:endParaRPr lang="el-GR"/>
          </a:p>
        </p:txBody>
      </p:sp>
      <p:sp>
        <p:nvSpPr>
          <p:cNvPr id="27" name="26 - Θέση αριθμού διαφάνειας"/>
          <p:cNvSpPr>
            <a:spLocks noGrp="1"/>
          </p:cNvSpPr>
          <p:nvPr>
            <p:ph type="sldNum" sz="quarter" idx="12"/>
          </p:nvPr>
        </p:nvSpPr>
        <p:spPr/>
        <p:txBody>
          <a:bodyPr/>
          <a:lstStyle/>
          <a:p>
            <a:fld id="{A693E52B-9BDA-4A93-9DB1-61D8D7A4EDBC}"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989D716C-B4BC-43C6-9C56-069AA19D9424}" type="datetimeFigureOut">
              <a:rPr lang="el-GR" smtClean="0"/>
              <a:pPr/>
              <a:t>7/2/2015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693E52B-9BDA-4A93-9DB1-61D8D7A4EDBC}"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989D716C-B4BC-43C6-9C56-069AA19D9424}" type="datetimeFigureOut">
              <a:rPr lang="el-GR" smtClean="0"/>
              <a:pPr/>
              <a:t>7/2/2015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693E52B-9BDA-4A93-9DB1-61D8D7A4EDBC}"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989D716C-B4BC-43C6-9C56-069AA19D9424}" type="datetimeFigureOut">
              <a:rPr lang="el-GR" smtClean="0"/>
              <a:pPr/>
              <a:t>7/2/2015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693E52B-9BDA-4A93-9DB1-61D8D7A4EDBC}"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989D716C-B4BC-43C6-9C56-069AA19D9424}" type="datetimeFigureOut">
              <a:rPr lang="el-GR" smtClean="0"/>
              <a:pPr/>
              <a:t>7/2/2015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693E52B-9BDA-4A93-9DB1-61D8D7A4EDBC}"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989D716C-B4BC-43C6-9C56-069AA19D9424}" type="datetimeFigureOut">
              <a:rPr lang="el-GR" smtClean="0"/>
              <a:pPr/>
              <a:t>7/2/2015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693E52B-9BDA-4A93-9DB1-61D8D7A4EDBC}"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tIns="45720" anchor="b"/>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989D716C-B4BC-43C6-9C56-069AA19D9424}" type="datetimeFigureOut">
              <a:rPr lang="el-GR" smtClean="0"/>
              <a:pPr/>
              <a:t>7/2/2015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A693E52B-9BDA-4A93-9DB1-61D8D7A4EDBC}"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989D716C-B4BC-43C6-9C56-069AA19D9424}" type="datetimeFigureOut">
              <a:rPr lang="el-GR" smtClean="0"/>
              <a:pPr/>
              <a:t>7/2/2015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A693E52B-9BDA-4A93-9DB1-61D8D7A4EDBC}"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989D716C-B4BC-43C6-9C56-069AA19D9424}" type="datetimeFigureOut">
              <a:rPr lang="el-GR" smtClean="0"/>
              <a:pPr/>
              <a:t>7/2/2015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A693E52B-9BDA-4A93-9DB1-61D8D7A4EDBC}"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989D716C-B4BC-43C6-9C56-069AA19D9424}" type="datetimeFigureOut">
              <a:rPr lang="el-GR" smtClean="0"/>
              <a:pPr/>
              <a:t>7/2/2015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693E52B-9BDA-4A93-9DB1-61D8D7A4EDBC}"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Ψαλίδισμα και στρογγύλεμα μίας γωνίας του ορθογωνίου"/>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 Ορθογώνιο τρίγωνο"/>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 Τίτλος"/>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89D716C-B4BC-43C6-9C56-069AA19D9424}" type="datetimeFigureOut">
              <a:rPr lang="el-GR" smtClean="0"/>
              <a:pPr/>
              <a:t>7/2/2015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077200" y="6356350"/>
            <a:ext cx="609600" cy="365125"/>
          </a:xfrm>
        </p:spPr>
        <p:txBody>
          <a:bodyPr/>
          <a:lstStyle/>
          <a:p>
            <a:fld id="{A693E52B-9BDA-4A93-9DB1-61D8D7A4EDBC}" type="slidenum">
              <a:rPr lang="el-GR" smtClean="0"/>
              <a:pPr/>
              <a:t>‹#›</a:t>
            </a:fld>
            <a:endParaRPr lang="el-G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10"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 Ελεύθερη σχεδίαση"/>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 Θέση τίτλου"/>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89D716C-B4BC-43C6-9C56-069AA19D9424}" type="datetimeFigureOut">
              <a:rPr lang="el-GR" smtClean="0"/>
              <a:pPr/>
              <a:t>7/2/2015</a:t>
            </a:fld>
            <a:endParaRPr lang="el-G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693E52B-9BDA-4A93-9DB1-61D8D7A4EDBC}" type="slidenum">
              <a:rPr lang="el-GR" smtClean="0"/>
              <a:pPr/>
              <a:t>‹#›</a:t>
            </a:fld>
            <a:endParaRPr lang="el-GR"/>
          </a:p>
        </p:txBody>
      </p:sp>
      <p:grpSp>
        <p:nvGrpSpPr>
          <p:cNvPr id="2" name="1 - Ομάδα"/>
          <p:cNvGrpSpPr/>
          <p:nvPr/>
        </p:nvGrpSpPr>
        <p:grpSpPr>
          <a:xfrm>
            <a:off x="-19017" y="202408"/>
            <a:ext cx="9180548" cy="649224"/>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l.wikipedia.org/wiki/%CE%9A%CE%B1%CE%BC%CF%80%CE%B9%CF%8C%CE%BD%CE%B5_%CE%BD%CF%84'_%CE%99%CF%84%CE%AC%CE%BB%CE%B9%CE%B1" TargetMode="External"/><Relationship Id="rId2" Type="http://schemas.openxmlformats.org/officeDocument/2006/relationships/hyperlink" Target="http://el.wikipedia.org/wiki/%CE%95%CE%BE%CE%BA%CE%BB%CE%AC%CE%B2%CE%B9%CE%B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l.wikipedia.org/wiki/%CE%A1%CF%8E%CE%BC%CE%B7" TargetMode="External"/><Relationship Id="rId2" Type="http://schemas.openxmlformats.org/officeDocument/2006/relationships/hyperlink" Target="http://el.wikipedia.org/wiki/%CE%9B%CE%AC%CF%84%CE%B9%CE%BF"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ΕΡΓΑΣΙΑ ΓΙΝΕΤΑΙ ΑΠΌ ΤΙΣ ΜΑΘΗΤΡΙΕΣ ΤΟΥ Α1 </a:t>
            </a:r>
            <a:endParaRPr lang="el-GR" dirty="0"/>
          </a:p>
        </p:txBody>
      </p:sp>
      <p:sp>
        <p:nvSpPr>
          <p:cNvPr id="3" name="2 - Θέση περιεχομένου"/>
          <p:cNvSpPr>
            <a:spLocks noGrp="1"/>
          </p:cNvSpPr>
          <p:nvPr>
            <p:ph idx="1"/>
          </p:nvPr>
        </p:nvSpPr>
        <p:spPr/>
        <p:txBody>
          <a:bodyPr/>
          <a:lstStyle/>
          <a:p>
            <a:pPr>
              <a:buFont typeface="Wingdings" pitchFamily="2" charset="2"/>
              <a:buChar char="ü"/>
            </a:pPr>
            <a:r>
              <a:rPr lang="el-GR" dirty="0" smtClean="0"/>
              <a:t>ΑΛΕΞΑΝΔΡΙΔΟΥ ΛΑΜΠΡΙΝΗ </a:t>
            </a:r>
          </a:p>
          <a:p>
            <a:pPr>
              <a:buFont typeface="Wingdings" pitchFamily="2" charset="2"/>
              <a:buChar char="ü"/>
            </a:pPr>
            <a:r>
              <a:rPr lang="el-GR" dirty="0" smtClean="0"/>
              <a:t>ΤΖΑΚΟΪ ΜΑΡΙΑ </a:t>
            </a:r>
          </a:p>
          <a:p>
            <a:endParaRPr lang="el-GR" dirty="0"/>
          </a:p>
          <a:p>
            <a:endParaRPr lang="el-GR" dirty="0" smtClean="0"/>
          </a:p>
          <a:p>
            <a:pPr>
              <a:buNone/>
            </a:pPr>
            <a:r>
              <a:rPr lang="el-GR" dirty="0" smtClean="0"/>
              <a:t>                         ΥΠΕΥΘΥΝΗ ΚΑΘΗΓΗΤΡΙΑ</a:t>
            </a:r>
          </a:p>
          <a:p>
            <a:pPr>
              <a:buNone/>
            </a:pPr>
            <a:r>
              <a:rPr lang="el-GR" dirty="0"/>
              <a:t> </a:t>
            </a:r>
            <a:r>
              <a:rPr lang="el-GR" dirty="0" smtClean="0"/>
              <a:t>                        ΣΤΑΥΡΙΝΙΔΟΥ ΑΘΗΝΑ</a:t>
            </a:r>
            <a:endParaRPr lang="el-GR" dirty="0"/>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ΜΟΥΣΕΙΑ</a:t>
            </a:r>
            <a:endParaRPr lang="el-GR" dirty="0"/>
          </a:p>
        </p:txBody>
      </p:sp>
      <p:sp>
        <p:nvSpPr>
          <p:cNvPr id="3" name="2 - Θέση περιεχομένου"/>
          <p:cNvSpPr>
            <a:spLocks noGrp="1"/>
          </p:cNvSpPr>
          <p:nvPr>
            <p:ph idx="1"/>
          </p:nvPr>
        </p:nvSpPr>
        <p:spPr/>
        <p:txBody>
          <a:bodyPr/>
          <a:lstStyle/>
          <a:p>
            <a:r>
              <a:rPr lang="el-GR" dirty="0" smtClean="0"/>
              <a:t>Τα σημαντικ</a:t>
            </a:r>
            <a:r>
              <a:rPr lang="el-GR" dirty="0"/>
              <a:t>ό</a:t>
            </a:r>
            <a:r>
              <a:rPr lang="el-GR" dirty="0" smtClean="0"/>
              <a:t>τερα μουσεία της Ιταλίας είναι</a:t>
            </a:r>
            <a:r>
              <a:rPr lang="en-US" dirty="0" smtClean="0"/>
              <a:t>:</a:t>
            </a:r>
            <a:endParaRPr lang="el-GR" dirty="0" smtClean="0"/>
          </a:p>
          <a:p>
            <a:r>
              <a:rPr lang="el-GR" dirty="0" smtClean="0"/>
              <a:t>Το μουσείο Καπιτωλίου</a:t>
            </a:r>
          </a:p>
          <a:p>
            <a:r>
              <a:rPr lang="el-GR" dirty="0" smtClean="0"/>
              <a:t>Πινακοθήκη </a:t>
            </a:r>
            <a:r>
              <a:rPr lang="el-GR" dirty="0" err="1" smtClean="0"/>
              <a:t>Μπρέρα</a:t>
            </a:r>
            <a:endParaRPr lang="el-GR" dirty="0" smtClean="0"/>
          </a:p>
          <a:p>
            <a:endParaRPr lang="el-GR" dirty="0"/>
          </a:p>
        </p:txBody>
      </p:sp>
      <p:pic>
        <p:nvPicPr>
          <p:cNvPr id="4" name="3 - Εικόνα" descr="http://content-mcdn.ethnos.gr/filesystem/images/20111227/low/assets_LARGE_t_183762_54015814.JPG"/>
          <p:cNvPicPr/>
          <p:nvPr/>
        </p:nvPicPr>
        <p:blipFill>
          <a:blip r:embed="rId2" cstate="print"/>
          <a:srcRect/>
          <a:stretch>
            <a:fillRect/>
          </a:stretch>
        </p:blipFill>
        <p:spPr bwMode="auto">
          <a:xfrm>
            <a:off x="571472" y="3714752"/>
            <a:ext cx="3143272" cy="2786082"/>
          </a:xfrm>
          <a:prstGeom prst="rect">
            <a:avLst/>
          </a:prstGeom>
          <a:noFill/>
          <a:ln w="9525">
            <a:noFill/>
            <a:miter lim="800000"/>
            <a:headEnd/>
            <a:tailEnd/>
          </a:ln>
        </p:spPr>
      </p:pic>
      <p:pic>
        <p:nvPicPr>
          <p:cNvPr id="5" name="4 - Εικόνα" descr="http://www.pamemilano.gr/img/image/Brera-1.jpg"/>
          <p:cNvPicPr/>
          <p:nvPr/>
        </p:nvPicPr>
        <p:blipFill>
          <a:blip r:embed="rId3"/>
          <a:srcRect/>
          <a:stretch>
            <a:fillRect/>
          </a:stretch>
        </p:blipFill>
        <p:spPr bwMode="auto">
          <a:xfrm>
            <a:off x="5143504" y="3714752"/>
            <a:ext cx="3571900" cy="2786058"/>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a:t>
            </a:r>
            <a:r>
              <a:rPr lang="el-GR" dirty="0" smtClean="0"/>
              <a:t> ΖΩΓΡΑΦΟΙ</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Λεονάρντο ντα βίντσι.</a:t>
            </a:r>
            <a:br>
              <a:rPr lang="el-GR" dirty="0" smtClean="0"/>
            </a:br>
            <a:endParaRPr lang="el-GR" dirty="0" smtClean="0"/>
          </a:p>
          <a:p>
            <a:r>
              <a:rPr lang="el-GR" dirty="0" smtClean="0"/>
              <a:t>Σάντρο  </a:t>
            </a:r>
            <a:r>
              <a:rPr lang="el-GR" dirty="0" err="1" smtClean="0"/>
              <a:t>μποτιτσέλι</a:t>
            </a:r>
            <a:r>
              <a:rPr lang="el-GR" dirty="0" smtClean="0"/>
              <a:t>.</a:t>
            </a:r>
            <a:r>
              <a:rPr lang="el-GR" dirty="0" smtClean="0"/>
              <a:t/>
            </a:r>
            <a:br>
              <a:rPr lang="el-GR" dirty="0" smtClean="0"/>
            </a:br>
            <a:endParaRPr lang="el-GR" dirty="0" smtClean="0"/>
          </a:p>
          <a:p>
            <a:pPr>
              <a:buNone/>
            </a:pPr>
            <a:endParaRPr lang="el-GR" dirty="0" smtClean="0"/>
          </a:p>
          <a:p>
            <a:pPr>
              <a:buNone/>
            </a:pPr>
            <a:r>
              <a:rPr lang="el-GR" dirty="0" smtClean="0"/>
              <a:t/>
            </a:r>
            <a:br>
              <a:rPr lang="el-GR" dirty="0" smtClean="0"/>
            </a:br>
            <a:r>
              <a:rPr lang="el-GR" dirty="0" smtClean="0"/>
              <a:t/>
            </a:r>
            <a:br>
              <a:rPr lang="el-GR" dirty="0" smtClean="0"/>
            </a:br>
            <a:endParaRPr lang="el-GR" dirty="0" smtClean="0"/>
          </a:p>
          <a:p>
            <a:pPr>
              <a:buNone/>
            </a:pPr>
            <a:r>
              <a:rPr lang="el-GR" dirty="0" smtClean="0"/>
              <a:t/>
            </a:r>
            <a:br>
              <a:rPr lang="el-GR" dirty="0" smtClean="0"/>
            </a:br>
            <a:r>
              <a:rPr lang="el-GR" dirty="0" smtClean="0"/>
              <a:t/>
            </a:r>
            <a:br>
              <a:rPr lang="el-GR" dirty="0" smtClean="0"/>
            </a:br>
            <a:r>
              <a:rPr lang="el-GR" dirty="0" smtClean="0"/>
              <a:t/>
            </a:r>
            <a:br>
              <a:rPr lang="el-GR" dirty="0" smtClean="0"/>
            </a:br>
            <a:endParaRPr lang="el-GR" dirty="0" smtClean="0"/>
          </a:p>
        </p:txBody>
      </p:sp>
      <p:pic>
        <p:nvPicPr>
          <p:cNvPr id="4" name="3 - Εικόνα" descr="http://www.infokids.gr/wp-content/uploads/2014/05/LEONARDO-DA-VINCI-2.jpg"/>
          <p:cNvPicPr/>
          <p:nvPr/>
        </p:nvPicPr>
        <p:blipFill>
          <a:blip r:embed="rId2"/>
          <a:srcRect/>
          <a:stretch>
            <a:fillRect/>
          </a:stretch>
        </p:blipFill>
        <p:spPr bwMode="auto">
          <a:xfrm>
            <a:off x="5143504" y="2571744"/>
            <a:ext cx="3810042" cy="4091017"/>
          </a:xfrm>
          <a:prstGeom prst="rect">
            <a:avLst/>
          </a:prstGeom>
          <a:noFill/>
          <a:ln w="9525">
            <a:noFill/>
            <a:miter lim="800000"/>
            <a:headEnd/>
            <a:tailEnd/>
          </a:ln>
        </p:spPr>
      </p:pic>
      <p:pic>
        <p:nvPicPr>
          <p:cNvPr id="5" name="4 - Εικόνα" descr="http://2.bp.blogspot.com/-r3HIg3i_vew/T4u-sfozxFI/AAAAAAAAHE4/IOM66Pj7rwI/s1600/Botticelli+(1).jpg"/>
          <p:cNvPicPr/>
          <p:nvPr/>
        </p:nvPicPr>
        <p:blipFill>
          <a:blip r:embed="rId3"/>
          <a:srcRect/>
          <a:stretch>
            <a:fillRect/>
          </a:stretch>
        </p:blipFill>
        <p:spPr bwMode="auto">
          <a:xfrm>
            <a:off x="214282" y="3571876"/>
            <a:ext cx="4572000" cy="2857520"/>
          </a:xfrm>
          <a:prstGeom prst="rect">
            <a:avLst/>
          </a:prstGeom>
          <a:noFill/>
          <a:ln w="9525">
            <a:noFill/>
            <a:miter lim="800000"/>
            <a:headEnd/>
            <a:tailEnd/>
          </a:ln>
        </p:spPr>
      </p:pic>
    </p:spTree>
  </p:cSld>
  <p:clrMapOvr>
    <a:masterClrMapping/>
  </p:clrMapOvr>
  <p:transition>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ΜΥΘΙΣΤΟΡΙΟΓΡΑΦΟΣ</a:t>
            </a:r>
            <a:endParaRPr lang="el-GR" dirty="0"/>
          </a:p>
        </p:txBody>
      </p:sp>
      <p:sp>
        <p:nvSpPr>
          <p:cNvPr id="3" name="2 - Θέση περιεχομένου"/>
          <p:cNvSpPr>
            <a:spLocks noGrp="1"/>
          </p:cNvSpPr>
          <p:nvPr>
            <p:ph idx="1"/>
          </p:nvPr>
        </p:nvSpPr>
        <p:spPr>
          <a:xfrm>
            <a:off x="457200" y="1935480"/>
            <a:ext cx="8229600" cy="4636792"/>
          </a:xfrm>
        </p:spPr>
        <p:txBody>
          <a:bodyPr>
            <a:normAutofit fontScale="92500" lnSpcReduction="20000"/>
          </a:bodyPr>
          <a:lstStyle/>
          <a:p>
            <a:r>
              <a:rPr lang="el-GR" dirty="0" smtClean="0"/>
              <a:t>Ο Λουίτζι </a:t>
            </a:r>
            <a:r>
              <a:rPr lang="el-GR" dirty="0" smtClean="0"/>
              <a:t> Πιραντέλλο</a:t>
            </a:r>
            <a:r>
              <a:rPr lang="el-GR" dirty="0" smtClean="0"/>
              <a:t>, ήταν Ιταλός δραματουργός, μυθιστοριογράφος και δοκιμιογράφος, στον οποίο απονεμήθηκε το βραβείο Νόμπελ Λογοτεχνίας το 1934. Γεννήθηκε στο </a:t>
            </a:r>
            <a:r>
              <a:rPr lang="el-GR" dirty="0" smtClean="0"/>
              <a:t> Αγκριτζέντο </a:t>
            </a:r>
            <a:r>
              <a:rPr lang="el-GR" dirty="0" smtClean="0"/>
              <a:t>της Σικελίας, τον αρχαίο </a:t>
            </a:r>
            <a:r>
              <a:rPr lang="el-GR" dirty="0" smtClean="0"/>
              <a:t>Ακράγαντα. </a:t>
            </a:r>
            <a:r>
              <a:rPr lang="el-GR" dirty="0" smtClean="0"/>
              <a:t> Έγινε γνωστός στο ευρύτερο κοινό με το μυθιστόρημά του "Ο μακαρίτης Ματθαίος Πασκάλ". Εκείνο όμως που τον έκανε παγκοσμίως γνωστό ήταν το θεατρικό του έργο. Το πρώτο μέρος του συνολικού θεατρικού του έργου ο Πιραντέλο το έγραψε σε μια ιδιαίτερα οδυνηρή εποχή γι' αυτόν, εξαιτίας του θανάτου της μητέρας του και της διανοητικής αρρώστιας της συζύγου του. Από τα πολλά έργα του Πιραντέλο αναφέρουμε τα : </a:t>
            </a:r>
            <a:r>
              <a:rPr lang="el-GR" i="1" dirty="0" smtClean="0"/>
              <a:t>Όταν ήμουν τρελός</a:t>
            </a:r>
            <a:r>
              <a:rPr lang="el-GR" dirty="0" smtClean="0"/>
              <a:t>, </a:t>
            </a:r>
            <a:r>
              <a:rPr lang="el-GR" i="1" dirty="0" smtClean="0"/>
              <a:t>Όπως με θέλεις</a:t>
            </a:r>
            <a:r>
              <a:rPr lang="el-GR" dirty="0" smtClean="0"/>
              <a:t>, </a:t>
            </a:r>
            <a:r>
              <a:rPr lang="el-GR" i="1" dirty="0" smtClean="0"/>
              <a:t>Να ντύσουμε τους γυμνούς</a:t>
            </a:r>
            <a:r>
              <a:rPr lang="el-GR" dirty="0" smtClean="0"/>
              <a:t>, </a:t>
            </a:r>
            <a:r>
              <a:rPr lang="el-GR" i="1" dirty="0" smtClean="0"/>
              <a:t>Έξι πρόσωπα ζητούν συγγραφέα</a:t>
            </a:r>
            <a:r>
              <a:rPr lang="el-GR" dirty="0" smtClean="0"/>
              <a:t>, </a:t>
            </a:r>
            <a:r>
              <a:rPr lang="el-GR" i="1" dirty="0" smtClean="0"/>
              <a:t>Έτσι είναι αν έτσι νομίζετε</a:t>
            </a:r>
            <a:r>
              <a:rPr lang="el-GR" dirty="0" smtClean="0"/>
              <a:t>, </a:t>
            </a:r>
            <a:r>
              <a:rPr lang="el-GR" i="1" dirty="0" smtClean="0"/>
              <a:t>Απόψε αυτοσχεδιαζουμε</a:t>
            </a:r>
            <a:r>
              <a:rPr lang="el-GR" dirty="0" smtClean="0"/>
              <a:t>.</a:t>
            </a:r>
            <a:endParaRPr lang="el-GR" dirty="0"/>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ΛΟΥΙΤΖΙ ΠΙΡΑΝΤΕΛΛΟ</a:t>
            </a:r>
            <a:endParaRPr lang="el-GR" dirty="0"/>
          </a:p>
        </p:txBody>
      </p:sp>
      <p:pic>
        <p:nvPicPr>
          <p:cNvPr id="4" name="3 - Θέση περιεχομένου" descr="http://upload.wikimedia.org/wikipedia/commons/thumb/1/17/Luigi_Pirandello_1932.jpg/220px-Luigi_Pirandello_1932.jpg"/>
          <p:cNvPicPr>
            <a:picLocks noGrp="1"/>
          </p:cNvPicPr>
          <p:nvPr>
            <p:ph idx="1"/>
          </p:nvPr>
        </p:nvPicPr>
        <p:blipFill>
          <a:blip r:embed="rId2"/>
          <a:srcRect/>
          <a:stretch>
            <a:fillRect/>
          </a:stretch>
        </p:blipFill>
        <p:spPr bwMode="auto">
          <a:xfrm>
            <a:off x="2714612" y="2428868"/>
            <a:ext cx="3500462" cy="3669525"/>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71480"/>
            <a:ext cx="8229600" cy="928694"/>
          </a:xfrm>
        </p:spPr>
        <p:txBody>
          <a:bodyPr/>
          <a:lstStyle/>
          <a:p>
            <a:r>
              <a:rPr lang="el-GR" dirty="0" smtClean="0"/>
              <a:t>ΜΝΗΜΕΙΟ</a:t>
            </a:r>
            <a:endParaRPr lang="el-GR" dirty="0"/>
          </a:p>
        </p:txBody>
      </p:sp>
      <p:sp>
        <p:nvSpPr>
          <p:cNvPr id="3" name="2 - Θέση περιεχομένου"/>
          <p:cNvSpPr>
            <a:spLocks noGrp="1"/>
          </p:cNvSpPr>
          <p:nvPr>
            <p:ph idx="1"/>
          </p:nvPr>
        </p:nvSpPr>
        <p:spPr>
          <a:xfrm>
            <a:off x="500034" y="1714488"/>
            <a:ext cx="8229600" cy="5000660"/>
          </a:xfrm>
        </p:spPr>
        <p:txBody>
          <a:bodyPr>
            <a:normAutofit fontScale="92500" lnSpcReduction="10000"/>
          </a:bodyPr>
          <a:lstStyle/>
          <a:p>
            <a:r>
              <a:rPr lang="el-GR" dirty="0" smtClean="0"/>
              <a:t>Το Κολοσσαίο άρχισε να κατασκευάζεται στην εποχή του </a:t>
            </a:r>
            <a:r>
              <a:rPr lang="el-GR" dirty="0" smtClean="0"/>
              <a:t>Βεσπασιανού</a:t>
            </a:r>
            <a:r>
              <a:rPr lang="el-GR" dirty="0" smtClean="0"/>
              <a:t> το 72μ.Χ συνεχίστηκε την εποχή του Τιτου και ολοκληρώθηκε όταν ήταν αυτοκράτορας ο </a:t>
            </a:r>
            <a:r>
              <a:rPr lang="el-GR" dirty="0" err="1" smtClean="0"/>
              <a:t>Δομιτιάνος</a:t>
            </a:r>
            <a:r>
              <a:rPr lang="el-GR" dirty="0" smtClean="0"/>
              <a:t> 80 </a:t>
            </a:r>
            <a:r>
              <a:rPr lang="el-GR" dirty="0" err="1" smtClean="0"/>
              <a:t>μ</a:t>
            </a:r>
            <a:r>
              <a:rPr lang="el-GR" dirty="0" err="1" smtClean="0"/>
              <a:t>.Χ</a:t>
            </a:r>
            <a:r>
              <a:rPr lang="el-GR" dirty="0" smtClean="0"/>
              <a:t>. </a:t>
            </a:r>
            <a:r>
              <a:rPr lang="el-GR" dirty="0" smtClean="0"/>
              <a:t>Ονομαζόταν αμφιθέατρο των Φλαβίων, από το όνομα της δυναστείας των αυτοκρατόρων που το έκτισαν. Για να κατασκευαστεί, εργάστηκαν χιλιάδες Ιουδαίοι αιχμάλωτοι που είχαν συλληφθεί από τον Τίτο μετά την καταστροφή των Ιεροσολύμων. Πήρε το όνομά του από το </a:t>
            </a:r>
            <a:r>
              <a:rPr lang="el-GR" dirty="0" smtClean="0"/>
              <a:t>Κολοσσαίο </a:t>
            </a:r>
            <a:r>
              <a:rPr lang="el-GR" dirty="0" smtClean="0"/>
              <a:t>άγαλμα του Νέρωνα (Ο Κολοσσός), που βρισκόταν στην τοποθεσία που χτίστηκε</a:t>
            </a:r>
            <a:r>
              <a:rPr lang="el-GR" dirty="0" smtClean="0"/>
              <a:t>.</a:t>
            </a:r>
            <a:r>
              <a:rPr lang="el-GR" dirty="0" smtClean="0"/>
              <a:t> Μετά από σεισμούς και λεηλασίες κατά την διάρκεια των αιώνων είναι σήμερα ερείπιο και ένα από τα δημοφιλέστερα τουριστικά αξιοθέατα της σύγχρονης Ρώμης. Ο </a:t>
            </a:r>
            <a:r>
              <a:rPr lang="el-GR" dirty="0" smtClean="0"/>
              <a:t>Πάπας</a:t>
            </a:r>
            <a:r>
              <a:rPr lang="el-GR" dirty="0" smtClean="0"/>
              <a:t> το επισκέπτεται κάθε Μεγάλη Παρασκευή, εις μνήμην τον χριστιανών</a:t>
            </a:r>
            <a:endParaRPr lang="el-GR" dirty="0"/>
          </a:p>
        </p:txBody>
      </p:sp>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ΚΟΛΟΣΣΑΙΟ</a:t>
            </a:r>
            <a:endParaRPr lang="el-GR" dirty="0"/>
          </a:p>
        </p:txBody>
      </p:sp>
      <p:pic>
        <p:nvPicPr>
          <p:cNvPr id="4" name="3 - Θέση περιεχομένου" descr="http://www.easypedia.gr/el/images/shared/5/53/Colosseum_in_Rome,_Italy_-_April_2007.jpg"/>
          <p:cNvPicPr>
            <a:picLocks noGrp="1"/>
          </p:cNvPicPr>
          <p:nvPr>
            <p:ph idx="1"/>
          </p:nvPr>
        </p:nvPicPr>
        <p:blipFill>
          <a:blip r:embed="rId2" cstate="print"/>
          <a:srcRect/>
          <a:stretch>
            <a:fillRect/>
          </a:stretch>
        </p:blipFill>
        <p:spPr bwMode="auto">
          <a:xfrm>
            <a:off x="832534" y="1935163"/>
            <a:ext cx="7478931" cy="4389437"/>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         Ευχαριστούμε που μας  </a:t>
            </a:r>
            <a:br>
              <a:rPr lang="el-GR" dirty="0" smtClean="0"/>
            </a:br>
            <a:r>
              <a:rPr lang="el-GR" dirty="0" smtClean="0"/>
              <a:t>             </a:t>
            </a:r>
            <a:r>
              <a:rPr lang="el-GR" dirty="0" smtClean="0"/>
              <a:t>παρακολουθήσατε!!!          </a:t>
            </a:r>
            <a:endParaRPr lang="el-GR" dirty="0"/>
          </a:p>
        </p:txBody>
      </p:sp>
      <p:pic>
        <p:nvPicPr>
          <p:cNvPr id="4" name="3 - Θέση περιεχομένου" descr="1620154_360934707423732_97944999_n.jpg"/>
          <p:cNvPicPr>
            <a:picLocks noGrp="1" noChangeAspect="1"/>
          </p:cNvPicPr>
          <p:nvPr>
            <p:ph idx="1"/>
          </p:nvPr>
        </p:nvPicPr>
        <p:blipFill>
          <a:blip r:embed="rId2"/>
          <a:stretch>
            <a:fillRect/>
          </a:stretch>
        </p:blipFill>
        <p:spPr>
          <a:xfrm>
            <a:off x="2786050" y="1935163"/>
            <a:ext cx="3611731" cy="4351357"/>
          </a:xfrm>
        </p:spPr>
      </p:pic>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ΙΤΑΛΙΑ</a:t>
            </a:r>
            <a:endParaRPr lang="el-GR" dirty="0"/>
          </a:p>
        </p:txBody>
      </p:sp>
      <p:sp>
        <p:nvSpPr>
          <p:cNvPr id="3" name="2 - Θέση περιεχομένου"/>
          <p:cNvSpPr>
            <a:spLocks noGrp="1"/>
          </p:cNvSpPr>
          <p:nvPr>
            <p:ph idx="1"/>
          </p:nvPr>
        </p:nvSpPr>
        <p:spPr/>
        <p:txBody>
          <a:bodyPr/>
          <a:lstStyle/>
          <a:p>
            <a:pPr>
              <a:buNone/>
            </a:pPr>
            <a:r>
              <a:rPr lang="el-GR" sz="2800" dirty="0" smtClean="0"/>
              <a:t>Η έκταση της Ιταλίας είναι 301.318 </a:t>
            </a:r>
            <a:r>
              <a:rPr lang="el-GR" sz="2800" dirty="0" err="1" smtClean="0"/>
              <a:t>τ.μ</a:t>
            </a:r>
            <a:r>
              <a:rPr lang="el-GR" sz="2800" dirty="0" smtClean="0"/>
              <a:t>.</a:t>
            </a:r>
          </a:p>
          <a:p>
            <a:pPr>
              <a:buNone/>
            </a:pPr>
            <a:r>
              <a:rPr lang="el-GR" sz="2800" dirty="0" smtClean="0"/>
              <a:t>Ο πληθυσμός της Ιταλίας είναι 60.090.430 κατοίκους.</a:t>
            </a:r>
          </a:p>
          <a:p>
            <a:pPr>
              <a:buNone/>
            </a:pPr>
            <a:r>
              <a:rPr lang="el-GR" sz="2800" dirty="0" smtClean="0"/>
              <a:t>Η πρωτεύουσα της Ιταλίας είναι η Ρώμη.</a:t>
            </a:r>
          </a:p>
          <a:p>
            <a:pPr>
              <a:buNone/>
            </a:pPr>
            <a:r>
              <a:rPr lang="el-GR" sz="2800" dirty="0" smtClean="0"/>
              <a:t>Το νόμισμα της Ιταλίας  είναι το ευρώ.</a:t>
            </a:r>
          </a:p>
          <a:p>
            <a:pPr>
              <a:buNone/>
            </a:pPr>
            <a:r>
              <a:rPr lang="el-GR" sz="2800" dirty="0" smtClean="0"/>
              <a:t>Η γλώσσα της Ιταλίας είναι τα ιταλικά.</a:t>
            </a:r>
          </a:p>
          <a:p>
            <a:pPr>
              <a:buNone/>
            </a:pPr>
            <a:r>
              <a:rPr lang="el-GR" sz="2800" dirty="0" smtClean="0"/>
              <a:t>Ο πρόεδρος της Ιταλίας είναι ο </a:t>
            </a:r>
            <a:r>
              <a:rPr lang="el-GR" sz="2800" dirty="0" err="1" smtClean="0"/>
              <a:t>Τζόρτζιο</a:t>
            </a:r>
            <a:r>
              <a:rPr lang="el-GR" sz="2800" dirty="0" smtClean="0"/>
              <a:t> Ναπολιτάνο.</a:t>
            </a:r>
          </a:p>
          <a:p>
            <a:pPr>
              <a:buNone/>
            </a:pPr>
            <a:r>
              <a:rPr lang="el-GR" sz="2800" dirty="0" smtClean="0"/>
              <a:t>Ο </a:t>
            </a:r>
            <a:r>
              <a:rPr lang="el-GR" sz="2800" dirty="0" err="1" smtClean="0"/>
              <a:t>προθυπουργός</a:t>
            </a:r>
            <a:r>
              <a:rPr lang="el-GR" sz="2800" dirty="0" smtClean="0"/>
              <a:t> της Ιταλίας είναι </a:t>
            </a:r>
            <a:r>
              <a:rPr lang="el-GR" sz="2800" dirty="0" err="1" smtClean="0"/>
              <a:t>Ματέο</a:t>
            </a:r>
            <a:r>
              <a:rPr lang="el-GR" sz="2800" dirty="0" smtClean="0"/>
              <a:t> </a:t>
            </a:r>
            <a:r>
              <a:rPr lang="el-GR" sz="2800" dirty="0" err="1" smtClean="0"/>
              <a:t>Ρέντσι</a:t>
            </a:r>
            <a:r>
              <a:rPr lang="el-GR" sz="2800" dirty="0" smtClean="0"/>
              <a:t>.</a:t>
            </a:r>
          </a:p>
          <a:p>
            <a:pPr>
              <a:buNone/>
            </a:pPr>
            <a:endParaRPr lang="el-GR" sz="2800" dirty="0" smtClean="0"/>
          </a:p>
          <a:p>
            <a:pPr>
              <a:buNone/>
            </a:pPr>
            <a:endParaRPr lang="el-GR" sz="2400" dirty="0" smtClean="0"/>
          </a:p>
          <a:p>
            <a:pPr>
              <a:buNone/>
            </a:pPr>
            <a:endParaRPr lang="el-GR" sz="2400" dirty="0" smtClean="0"/>
          </a:p>
          <a:p>
            <a:pPr>
              <a:buNone/>
            </a:pPr>
            <a:endParaRPr lang="el-GR" dirty="0"/>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ΙΤΑΛΙΑ</a:t>
            </a:r>
            <a:endParaRPr lang="el-GR" dirty="0"/>
          </a:p>
        </p:txBody>
      </p:sp>
      <p:pic>
        <p:nvPicPr>
          <p:cNvPr id="4" name="3 - Θέση περιεχομένου" descr="http://thumbs.dreamstime.com/z/%CF%87%CE%AC%CF%81%CF%84%CE%B7%CF%82-%CF%84%CE%B7%CF%82-%CE%B9%CF%84%CE%B1%CE%BB%CE%AF%CE%B1%CF%82-3421284.jpg"/>
          <p:cNvPicPr>
            <a:picLocks noGrp="1"/>
          </p:cNvPicPr>
          <p:nvPr>
            <p:ph idx="1"/>
          </p:nvPr>
        </p:nvPicPr>
        <p:blipFill>
          <a:blip r:embed="rId2"/>
          <a:srcRect/>
          <a:stretch>
            <a:fillRect/>
          </a:stretch>
        </p:blipFill>
        <p:spPr bwMode="auto">
          <a:xfrm>
            <a:off x="1785918" y="1714488"/>
            <a:ext cx="5214974" cy="4500594"/>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ΙΤΑΛΙΑ</a:t>
            </a:r>
            <a:endParaRPr lang="el-GR" dirty="0"/>
          </a:p>
        </p:txBody>
      </p:sp>
      <p:sp>
        <p:nvSpPr>
          <p:cNvPr id="3" name="2 - Θέση περιεχομένου"/>
          <p:cNvSpPr>
            <a:spLocks noGrp="1"/>
          </p:cNvSpPr>
          <p:nvPr>
            <p:ph idx="1"/>
          </p:nvPr>
        </p:nvSpPr>
        <p:spPr/>
        <p:txBody>
          <a:bodyPr>
            <a:normAutofit lnSpcReduction="10000"/>
          </a:bodyPr>
          <a:lstStyle/>
          <a:p>
            <a:r>
              <a:rPr lang="el-GR" dirty="0"/>
              <a:t>Η </a:t>
            </a:r>
            <a:r>
              <a:rPr lang="el-GR" b="1" dirty="0"/>
              <a:t>Ιταλική Δημοκρατία</a:t>
            </a:r>
            <a:r>
              <a:rPr lang="el-GR" dirty="0"/>
              <a:t> ή </a:t>
            </a:r>
            <a:r>
              <a:rPr lang="el-GR" b="1" dirty="0"/>
              <a:t>Ιταλία</a:t>
            </a:r>
            <a:r>
              <a:rPr lang="el-GR" dirty="0"/>
              <a:t> (Στα Ιταλικά: </a:t>
            </a:r>
            <a:r>
              <a:rPr lang="el-GR" i="1" dirty="0" err="1"/>
              <a:t>Repubblica</a:t>
            </a:r>
            <a:r>
              <a:rPr lang="el-GR" i="1" dirty="0"/>
              <a:t> </a:t>
            </a:r>
            <a:r>
              <a:rPr lang="el-GR" i="1" dirty="0" err="1"/>
              <a:t>Italiana</a:t>
            </a:r>
            <a:r>
              <a:rPr lang="el-GR" dirty="0"/>
              <a:t> ή </a:t>
            </a:r>
            <a:r>
              <a:rPr lang="el-GR" i="1" dirty="0" err="1"/>
              <a:t>Italia</a:t>
            </a:r>
            <a:r>
              <a:rPr lang="el-GR" dirty="0"/>
              <a:t>) είναι χώρα της νότιας Ευρώπης, αποτελούμενη από μία χερσόνησο σε σχήμα μπότας και δύο μεγάλα νησιά στη Μεσόγειο θάλασσα: τη Σικελία και τη Σαρδηνία. Βόρεια συνορεύει με την Ελβετία και την Αυστρία, δυτικά με τη Γαλλία και ανατολικά με τη Σλοβενία, ενώ </a:t>
            </a:r>
            <a:r>
              <a:rPr lang="el-GR" dirty="0" err="1">
                <a:hlinkClick r:id="rId2" tooltip="Εξκλάβιο"/>
              </a:rPr>
              <a:t>εξκλάβιο</a:t>
            </a:r>
            <a:r>
              <a:rPr lang="el-GR" dirty="0"/>
              <a:t> της Ιταλίας αποτελεί και η </a:t>
            </a:r>
            <a:r>
              <a:rPr lang="el-GR" dirty="0" smtClean="0"/>
              <a:t>πόλη </a:t>
            </a:r>
            <a:r>
              <a:rPr lang="el-GR" dirty="0" err="1" smtClean="0">
                <a:hlinkClick r:id="rId3" tooltip="Καμπιόνε ντ' Ιτάλια"/>
              </a:rPr>
              <a:t>Καμπιόνε</a:t>
            </a:r>
            <a:r>
              <a:rPr lang="el-GR" dirty="0" smtClean="0">
                <a:hlinkClick r:id="rId3" tooltip="Καμπιόνε ντ' Ιτάλια"/>
              </a:rPr>
              <a:t> </a:t>
            </a:r>
            <a:r>
              <a:rPr lang="el-GR" dirty="0">
                <a:hlinkClick r:id="rId3" tooltip="Καμπιόνε ντ' Ιτάλια"/>
              </a:rPr>
              <a:t>ντ' </a:t>
            </a:r>
            <a:r>
              <a:rPr lang="el-GR" dirty="0" err="1">
                <a:hlinkClick r:id="rId3" tooltip="Καμπιόνε ντ' Ιτάλια"/>
              </a:rPr>
              <a:t>Ιτάλια</a:t>
            </a:r>
            <a:r>
              <a:rPr lang="el-GR" dirty="0"/>
              <a:t>, που βρίσκεται στο έδαφος της Ελβετίας. Οι ανεξάρτητες χώρες του Σαν Μαρίνο και του </a:t>
            </a:r>
            <a:r>
              <a:rPr lang="el-GR" dirty="0" smtClean="0"/>
              <a:t>Βατικανού βρίσκονται </a:t>
            </a:r>
            <a:r>
              <a:rPr lang="el-GR" dirty="0"/>
              <a:t>εξ ολοκλήρου μέσα σε ιταλικό έδαφος.</a:t>
            </a:r>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28604"/>
            <a:ext cx="8229600" cy="1071570"/>
          </a:xfrm>
        </p:spPr>
        <p:txBody>
          <a:bodyPr/>
          <a:lstStyle/>
          <a:p>
            <a:r>
              <a:rPr lang="el-GR" dirty="0" smtClean="0"/>
              <a:t>ΣΗΜΑΙΑ</a:t>
            </a:r>
            <a:endParaRPr lang="el-GR" dirty="0"/>
          </a:p>
        </p:txBody>
      </p:sp>
      <p:sp>
        <p:nvSpPr>
          <p:cNvPr id="3" name="2 - Θέση περιεχομένου"/>
          <p:cNvSpPr>
            <a:spLocks noGrp="1"/>
          </p:cNvSpPr>
          <p:nvPr>
            <p:ph idx="1"/>
          </p:nvPr>
        </p:nvSpPr>
        <p:spPr>
          <a:xfrm>
            <a:off x="457200" y="1643050"/>
            <a:ext cx="8229600" cy="4681550"/>
          </a:xfrm>
        </p:spPr>
        <p:txBody>
          <a:bodyPr>
            <a:normAutofit/>
          </a:bodyPr>
          <a:lstStyle/>
          <a:p>
            <a:r>
              <a:rPr lang="el-GR" sz="2400" dirty="0"/>
              <a:t>Η </a:t>
            </a:r>
            <a:r>
              <a:rPr lang="el-GR" sz="2400" b="1" dirty="0"/>
              <a:t>σημαία της Ιταλίας</a:t>
            </a:r>
            <a:r>
              <a:rPr lang="el-GR" sz="2400" dirty="0"/>
              <a:t> είναι τρίχρωμη, με τρεις κάθετες λωρίδες, χρώματος πράσινου, λευκού και κόκκινου. Η Ιταλική τρίχρωμη σημαία είναι ουσιαστικά ίδια με τη Γαλλική με το πράσινο χρώμα αντί για το μπλε. Σύμφωνα με ένα θρύλο, η αλλαγή πραγματοποιήθηκε εξαιτίας του ότι το πράσινο ήταν το αγαπημένο χρώμα του Ναπολέοντα</a:t>
            </a:r>
          </a:p>
        </p:txBody>
      </p:sp>
      <p:pic>
        <p:nvPicPr>
          <p:cNvPr id="4" name="3 - Εικόνα" descr="http://2.bp.blogspot.com/-YHjbNMjHFik/T9TPhZc5rYI/AAAAAAAAAu0/HLcGkCPTEe8/s1600/Italy+Flag.jpg"/>
          <p:cNvPicPr/>
          <p:nvPr/>
        </p:nvPicPr>
        <p:blipFill>
          <a:blip r:embed="rId2" cstate="print"/>
          <a:srcRect/>
          <a:stretch>
            <a:fillRect/>
          </a:stretch>
        </p:blipFill>
        <p:spPr bwMode="auto">
          <a:xfrm>
            <a:off x="2357422" y="4204498"/>
            <a:ext cx="4286280" cy="2367774"/>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357166"/>
            <a:ext cx="8229600" cy="1214446"/>
          </a:xfrm>
        </p:spPr>
        <p:txBody>
          <a:bodyPr/>
          <a:lstStyle/>
          <a:p>
            <a:r>
              <a:rPr lang="el-GR" dirty="0" smtClean="0"/>
              <a:t>ΠΡΩΤΕΥΟΥΣΑ</a:t>
            </a:r>
            <a:endParaRPr lang="el-GR" dirty="0"/>
          </a:p>
        </p:txBody>
      </p:sp>
      <p:sp>
        <p:nvSpPr>
          <p:cNvPr id="3" name="2 - Θέση περιεχομένου"/>
          <p:cNvSpPr>
            <a:spLocks noGrp="1"/>
          </p:cNvSpPr>
          <p:nvPr>
            <p:ph idx="1"/>
          </p:nvPr>
        </p:nvSpPr>
        <p:spPr>
          <a:xfrm>
            <a:off x="457200" y="1643050"/>
            <a:ext cx="8229600" cy="4681550"/>
          </a:xfrm>
        </p:spPr>
        <p:txBody>
          <a:bodyPr>
            <a:normAutofit/>
          </a:bodyPr>
          <a:lstStyle/>
          <a:p>
            <a:r>
              <a:rPr lang="el-GR" sz="2000" dirty="0"/>
              <a:t>Η </a:t>
            </a:r>
            <a:r>
              <a:rPr lang="el-GR" sz="2000" b="1" dirty="0"/>
              <a:t>Ρώμη</a:t>
            </a:r>
            <a:r>
              <a:rPr lang="el-GR" sz="2000" dirty="0"/>
              <a:t> (ιταλικά: </a:t>
            </a:r>
            <a:r>
              <a:rPr lang="el-GR" sz="2000" i="1" dirty="0" err="1"/>
              <a:t>Roma</a:t>
            </a:r>
            <a:r>
              <a:rPr lang="el-GR" sz="2000" dirty="0"/>
              <a:t>) είναι η πρωτεύουσα της Ιταλίας, πρωτεύουσα της περιφέρειας του </a:t>
            </a:r>
            <a:r>
              <a:rPr lang="el-GR" sz="2000" dirty="0" err="1">
                <a:hlinkClick r:id="rId2" tooltip="Λάτιο"/>
              </a:rPr>
              <a:t>Λάτιου</a:t>
            </a:r>
            <a:r>
              <a:rPr lang="el-GR" sz="2000" dirty="0"/>
              <a:t>, της ομώνυμης επαρχίας και μία από τις </a:t>
            </a:r>
            <a:r>
              <a:rPr lang="el-GR" sz="2000" dirty="0" err="1"/>
              <a:t>ιστορικότερες</a:t>
            </a:r>
            <a:r>
              <a:rPr lang="el-GR" sz="2000" dirty="0"/>
              <a:t> πόλεις της Ευρώπης. Είναι ο πολυπληθέστερος δήμος της Ιταλίας με 2.705.603 κατοίκους (2006). Η ευρύτερη μητροπολιτική περιοχή έχει πληθυσμό περίπου 3.700.000</a:t>
            </a:r>
            <a:r>
              <a:rPr lang="el-GR" sz="2000" baseline="30000" dirty="0">
                <a:hlinkClick r:id="rId3"/>
              </a:rPr>
              <a:t>[1]</a:t>
            </a:r>
            <a:r>
              <a:rPr lang="el-GR" sz="2000" dirty="0"/>
              <a:t> κατοίκους καθιστώντας την τον μεγαλύτερο δήμο της Ιταλίας. Σε ευρωπαϊκό επίπεδο κατατάσσεται έκτη σε πληθυσμό μετά το Παρίσι, το Λονδίνο, το Βερολίνο, τη Μαδρίτη και την Αθήνα.</a:t>
            </a:r>
          </a:p>
        </p:txBody>
      </p:sp>
      <p:pic>
        <p:nvPicPr>
          <p:cNvPr id="4" name="3 - Εικόνα" descr="http://3.bp.blogspot.com/--1-YNnRX7Cs/Uo-VOCELjLI/AAAAAAAAATA/Wvu3tKI8EhU/s1600/nalpolli_22_6_2011.jpg.jpg"/>
          <p:cNvPicPr/>
          <p:nvPr/>
        </p:nvPicPr>
        <p:blipFill>
          <a:blip r:embed="rId4"/>
          <a:srcRect/>
          <a:stretch>
            <a:fillRect/>
          </a:stretch>
        </p:blipFill>
        <p:spPr bwMode="auto">
          <a:xfrm>
            <a:off x="3000364" y="4214818"/>
            <a:ext cx="3429024" cy="2428868"/>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ΦΑΓΗΤΑ-ΠΡΟΪΟΝΤΑ</a:t>
            </a:r>
            <a:br>
              <a:rPr lang="el-GR" dirty="0" smtClean="0"/>
            </a:br>
            <a:endParaRPr lang="el-GR" dirty="0"/>
          </a:p>
        </p:txBody>
      </p:sp>
      <p:sp>
        <p:nvSpPr>
          <p:cNvPr id="3" name="2 - Θέση περιεχομένου"/>
          <p:cNvSpPr>
            <a:spLocks noGrp="1"/>
          </p:cNvSpPr>
          <p:nvPr>
            <p:ph idx="1"/>
          </p:nvPr>
        </p:nvSpPr>
        <p:spPr>
          <a:xfrm>
            <a:off x="457200" y="1357298"/>
            <a:ext cx="8229600" cy="4967302"/>
          </a:xfrm>
        </p:spPr>
        <p:txBody>
          <a:bodyPr/>
          <a:lstStyle/>
          <a:p>
            <a:pPr>
              <a:buNone/>
            </a:pPr>
            <a:r>
              <a:rPr lang="el-GR" dirty="0" smtClean="0"/>
              <a:t>                         ΙΤΑΛΙΚΕΣ ΣΠΕΣΙΑΛΙΤΕ :</a:t>
            </a:r>
          </a:p>
          <a:p>
            <a:r>
              <a:rPr lang="el-GR" sz="2400" dirty="0" smtClean="0"/>
              <a:t>ΙΤΑΛΙΚΗ ΠΙΤΣΑ</a:t>
            </a:r>
          </a:p>
          <a:p>
            <a:r>
              <a:rPr lang="el-GR" sz="2400" dirty="0" smtClean="0"/>
              <a:t>ΠΑΣΤΑ (ΜΑΚΑΡΟΝΙΑ) </a:t>
            </a:r>
          </a:p>
          <a:p>
            <a:r>
              <a:rPr lang="el-GR" sz="2400" dirty="0" smtClean="0"/>
              <a:t>ΤΟΡΤΕΛΙΝΙΑ </a:t>
            </a:r>
          </a:p>
          <a:p>
            <a:r>
              <a:rPr lang="el-GR" sz="2400" dirty="0" smtClean="0"/>
              <a:t>ΑΓΚΙΝΑΡΕΣ </a:t>
            </a:r>
          </a:p>
          <a:p>
            <a:pPr>
              <a:buNone/>
            </a:pPr>
            <a:endParaRPr lang="el-GR" dirty="0"/>
          </a:p>
        </p:txBody>
      </p:sp>
      <p:pic>
        <p:nvPicPr>
          <p:cNvPr id="4" name="3 - Εικόνα" descr="http://downloads.naftemporiki.gr.edgesuite.net/static/13/08/06/pizza.jpg?GEYSEIS%20ME%20KATAGVGH"/>
          <p:cNvPicPr/>
          <p:nvPr/>
        </p:nvPicPr>
        <p:blipFill>
          <a:blip r:embed="rId2"/>
          <a:srcRect/>
          <a:stretch>
            <a:fillRect/>
          </a:stretch>
        </p:blipFill>
        <p:spPr bwMode="auto">
          <a:xfrm>
            <a:off x="214282" y="4000504"/>
            <a:ext cx="2286016" cy="1500198"/>
          </a:xfrm>
          <a:prstGeom prst="rect">
            <a:avLst/>
          </a:prstGeom>
          <a:noFill/>
          <a:ln w="9525">
            <a:noFill/>
            <a:miter lim="800000"/>
            <a:headEnd/>
            <a:tailEnd/>
          </a:ln>
        </p:spPr>
      </p:pic>
      <p:pic>
        <p:nvPicPr>
          <p:cNvPr id="5" name="4 - Εικόνα" descr="https://encrypted-tbn3.gstatic.com/images?q=tbn:ANd9GcRFd3P7_Sc7nbYj8EFlNp4-yt8ajW1K4l0C8JxNm7svpa-PaQkKpQ"/>
          <p:cNvPicPr/>
          <p:nvPr/>
        </p:nvPicPr>
        <p:blipFill>
          <a:blip r:embed="rId3"/>
          <a:srcRect/>
          <a:stretch>
            <a:fillRect/>
          </a:stretch>
        </p:blipFill>
        <p:spPr bwMode="auto">
          <a:xfrm>
            <a:off x="5786446" y="3857628"/>
            <a:ext cx="2428892" cy="1457323"/>
          </a:xfrm>
          <a:prstGeom prst="rect">
            <a:avLst/>
          </a:prstGeom>
          <a:noFill/>
          <a:ln w="9525">
            <a:noFill/>
            <a:miter lim="800000"/>
            <a:headEnd/>
            <a:tailEnd/>
          </a:ln>
        </p:spPr>
      </p:pic>
      <p:pic>
        <p:nvPicPr>
          <p:cNvPr id="6" name="5 - Εικόνα" descr="http://st.depositphotos.com/1699440/2120/i/950/depositphotos_21207909-italian-tortellini-with-cream-cheese.jpg"/>
          <p:cNvPicPr/>
          <p:nvPr/>
        </p:nvPicPr>
        <p:blipFill>
          <a:blip r:embed="rId4" cstate="print"/>
          <a:srcRect/>
          <a:stretch>
            <a:fillRect/>
          </a:stretch>
        </p:blipFill>
        <p:spPr bwMode="auto">
          <a:xfrm>
            <a:off x="2928926" y="3714752"/>
            <a:ext cx="2428892" cy="1428760"/>
          </a:xfrm>
          <a:prstGeom prst="rect">
            <a:avLst/>
          </a:prstGeom>
          <a:noFill/>
          <a:ln w="9525">
            <a:noFill/>
            <a:miter lim="800000"/>
            <a:headEnd/>
            <a:tailEnd/>
          </a:ln>
        </p:spPr>
      </p:pic>
      <p:pic>
        <p:nvPicPr>
          <p:cNvPr id="7" name="6 - Εικόνα" descr="http://3.bp.blogspot.com/-IcuMDUMi4E4/U17S8vbiVzI/AAAAAAAAPH8/CvdI2owfefA/s1600/carciofi+giudia+1.jpg"/>
          <p:cNvPicPr/>
          <p:nvPr/>
        </p:nvPicPr>
        <p:blipFill>
          <a:blip r:embed="rId5"/>
          <a:srcRect/>
          <a:stretch>
            <a:fillRect/>
          </a:stretch>
        </p:blipFill>
        <p:spPr bwMode="auto">
          <a:xfrm>
            <a:off x="2500298" y="5214950"/>
            <a:ext cx="3571900" cy="164305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ΑΞΙΟΘΕΑΤΑ </a:t>
            </a:r>
            <a:endParaRPr lang="el-GR" dirty="0"/>
          </a:p>
        </p:txBody>
      </p:sp>
      <p:sp>
        <p:nvSpPr>
          <p:cNvPr id="3" name="2 - Θέση περιεχομένου"/>
          <p:cNvSpPr>
            <a:spLocks noGrp="1"/>
          </p:cNvSpPr>
          <p:nvPr>
            <p:ph idx="1"/>
          </p:nvPr>
        </p:nvSpPr>
        <p:spPr/>
        <p:txBody>
          <a:bodyPr>
            <a:normAutofit/>
          </a:bodyPr>
          <a:lstStyle/>
          <a:p>
            <a:r>
              <a:rPr lang="el-GR" sz="2400" b="1" dirty="0" smtClean="0"/>
              <a:t>Ο πύργος της Πίζας </a:t>
            </a:r>
            <a:r>
              <a:rPr lang="el-GR" sz="2400" dirty="0" err="1" smtClean="0"/>
              <a:t>τo</a:t>
            </a:r>
            <a:r>
              <a:rPr lang="el-GR" sz="2400" dirty="0" smtClean="0"/>
              <a:t> </a:t>
            </a:r>
            <a:r>
              <a:rPr lang="el-GR" sz="2400" dirty="0"/>
              <a:t>πιο </a:t>
            </a:r>
            <a:r>
              <a:rPr lang="el-GR" sz="2400" dirty="0" err="1" smtClean="0"/>
              <a:t>must</a:t>
            </a:r>
            <a:r>
              <a:rPr lang="el-GR" sz="2400" dirty="0" smtClean="0"/>
              <a:t>  αρχιτεκτονικό  </a:t>
            </a:r>
            <a:r>
              <a:rPr lang="el-GR" sz="2400" dirty="0" err="1"/>
              <a:t>μνημείo</a:t>
            </a:r>
            <a:r>
              <a:rPr lang="el-GR" sz="2400" dirty="0"/>
              <a:t> της Ιταλίας είναι πόλος έλξης εκατοντάδων τουριστών κάθε χρόνο. Βρίσκεται πίσω από το ναό και αποτελεί την τρίτη παλαιότερη κατασκευή στην Πλατεία του </a:t>
            </a:r>
            <a:r>
              <a:rPr lang="el-GR" sz="2400" dirty="0" err="1"/>
              <a:t>Ντουόμο</a:t>
            </a:r>
            <a:r>
              <a:rPr lang="el-GR" sz="2400" dirty="0"/>
              <a:t>, της Πίζας, μετά τον καθεδρικό ναό και το κυκλικού σχήματος </a:t>
            </a:r>
            <a:r>
              <a:rPr lang="el-GR" sz="2400" dirty="0" err="1"/>
              <a:t>Βαπτιστήριο</a:t>
            </a:r>
            <a:r>
              <a:rPr lang="el-GR" sz="2400" dirty="0" smtClean="0"/>
              <a:t>.</a:t>
            </a:r>
          </a:p>
          <a:p>
            <a:r>
              <a:rPr lang="el-GR" sz="2400" b="1" dirty="0" smtClean="0"/>
              <a:t>Η Πομπηία </a:t>
            </a:r>
            <a:r>
              <a:rPr lang="el-GR" sz="2400" dirty="0"/>
              <a:t>χ</a:t>
            </a:r>
            <a:r>
              <a:rPr lang="el-GR" sz="2400" dirty="0" smtClean="0"/>
              <a:t>τίστηκε </a:t>
            </a:r>
            <a:r>
              <a:rPr lang="el-GR" sz="2400" dirty="0"/>
              <a:t>τον 5ο αιώνα </a:t>
            </a:r>
            <a:r>
              <a:rPr lang="el-GR" sz="2400" dirty="0" err="1" smtClean="0"/>
              <a:t>π.Χ.</a:t>
            </a:r>
            <a:r>
              <a:rPr lang="el-GR" sz="2400" dirty="0" smtClean="0"/>
              <a:t> </a:t>
            </a:r>
            <a:r>
              <a:rPr lang="el-GR" sz="2400" dirty="0"/>
              <a:t>από τους Έλληνες στις ακτές της </a:t>
            </a:r>
            <a:r>
              <a:rPr lang="el-GR" sz="2400" dirty="0" smtClean="0"/>
              <a:t>Καμπανιάς </a:t>
            </a:r>
            <a:r>
              <a:rPr lang="el-GR" sz="2400" dirty="0"/>
              <a:t>στους πρόποδες του Βεζούβιου, κοντά στη Ρώμη. Η Πομπηία έπεσε στα χέρια των Ρωμαίων και είχε επηρεαστεί πολύ από τον ελληνορωμαϊκό πολιτισμό. </a:t>
            </a:r>
            <a:endParaRPr lang="el-GR" sz="2400" b="1" dirty="0"/>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ΑΞΙΟΘΕΑΤΑ</a:t>
            </a:r>
            <a:endParaRPr lang="el-GR" dirty="0"/>
          </a:p>
        </p:txBody>
      </p:sp>
      <p:pic>
        <p:nvPicPr>
          <p:cNvPr id="4" name="3 - Θέση περιεχομένου" descr="http://www.athensmagazine.gr/photos/articles/thumbs_large/f02547a1acaffb5609d1b8a06d1d2298.jpg"/>
          <p:cNvPicPr>
            <a:picLocks noGrp="1"/>
          </p:cNvPicPr>
          <p:nvPr>
            <p:ph idx="1"/>
          </p:nvPr>
        </p:nvPicPr>
        <p:blipFill>
          <a:blip r:embed="rId2"/>
          <a:srcRect/>
          <a:stretch>
            <a:fillRect/>
          </a:stretch>
        </p:blipFill>
        <p:spPr bwMode="auto">
          <a:xfrm>
            <a:off x="357158" y="2000240"/>
            <a:ext cx="3714760" cy="3714776"/>
          </a:xfrm>
          <a:prstGeom prst="rect">
            <a:avLst/>
          </a:prstGeom>
          <a:noFill/>
          <a:ln w="9525">
            <a:noFill/>
            <a:miter lim="800000"/>
            <a:headEnd/>
            <a:tailEnd/>
          </a:ln>
        </p:spPr>
      </p:pic>
      <p:pic>
        <p:nvPicPr>
          <p:cNvPr id="5" name="4 - Εικόνα" descr="http://www.tseneklidis.gr/wp-content/uploads/2011/09/IMG_5452-%CE%A0%CE%BF%CE%BC%CF%80%CE%B7%CE%AF%CE%B1.jpg"/>
          <p:cNvPicPr/>
          <p:nvPr/>
        </p:nvPicPr>
        <p:blipFill>
          <a:blip r:embed="rId3"/>
          <a:srcRect/>
          <a:stretch>
            <a:fillRect/>
          </a:stretch>
        </p:blipFill>
        <p:spPr bwMode="auto">
          <a:xfrm>
            <a:off x="4929190" y="1714488"/>
            <a:ext cx="3351535" cy="4214842"/>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Τεχνικό">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197</TotalTime>
  <Words>254</Words>
  <Application>Microsoft Office PowerPoint</Application>
  <PresentationFormat>Προβολή στην οθόνη (4:3)</PresentationFormat>
  <Paragraphs>51</Paragraphs>
  <Slides>16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Ροή</vt:lpstr>
      <vt:lpstr>Η ΕΡΓΑΣΙΑ ΓΙΝΕΤΑΙ ΑΠΌ ΤΙΣ ΜΑΘΗΤΡΙΕΣ ΤΟΥ Α1 </vt:lpstr>
      <vt:lpstr>ΙΤΑΛΙΑ</vt:lpstr>
      <vt:lpstr>ΙΤΑΛΙΑ</vt:lpstr>
      <vt:lpstr>ΙΤΑΛΙΑ</vt:lpstr>
      <vt:lpstr>ΣΗΜΑΙΑ</vt:lpstr>
      <vt:lpstr>ΠΡΩΤΕΥΟΥΣΑ</vt:lpstr>
      <vt:lpstr>ΦΑΓΗΤΑ-ΠΡΟΪΟΝΤΑ </vt:lpstr>
      <vt:lpstr>ΑΞΙΟΘΕΑΤΑ </vt:lpstr>
      <vt:lpstr>ΑΞΙΟΘΕΑΤΑ</vt:lpstr>
      <vt:lpstr>ΜΟΥΣΕΙΑ</vt:lpstr>
      <vt:lpstr>  ΖΩΓΡΑΦΟΙ</vt:lpstr>
      <vt:lpstr>ΜΥΘΙΣΤΟΡΙΟΓΡΑΦΟΣ</vt:lpstr>
      <vt:lpstr>ΛΟΥΙΤΖΙ ΠΙΡΑΝΤΕΛΛΟ</vt:lpstr>
      <vt:lpstr>ΜΝΗΜΕΙΟ</vt:lpstr>
      <vt:lpstr>ΚΟΛΟΣΣΑΙΟ</vt:lpstr>
      <vt:lpstr>         Ευχαριστούμε που μας                παρακολουθήσατε!!!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ΙΤΑΛΙΑ</dc:title>
  <dc:creator>User</dc:creator>
  <cp:lastModifiedBy>User</cp:lastModifiedBy>
  <cp:revision>22</cp:revision>
  <dcterms:created xsi:type="dcterms:W3CDTF">2014-12-28T09:14:05Z</dcterms:created>
  <dcterms:modified xsi:type="dcterms:W3CDTF">2015-02-07T07:58:37Z</dcterms:modified>
</cp:coreProperties>
</file>